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 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Ostali</c:v>
                </c:pt>
                <c:pt idx="1">
                  <c:v>Nemčija</c:v>
                </c:pt>
                <c:pt idx="2">
                  <c:v>Velika Britanija</c:v>
                </c:pt>
                <c:pt idx="3">
                  <c:v>Francija</c:v>
                </c:pt>
                <c:pt idx="4">
                  <c:v>Italija</c:v>
                </c:pt>
                <c:pt idx="5">
                  <c:v>Češka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0.52</c:v>
                </c:pt>
                <c:pt idx="1">
                  <c:v>0.24000000000000002</c:v>
                </c:pt>
                <c:pt idx="2">
                  <c:v>7.0000000000000021E-2</c:v>
                </c:pt>
                <c:pt idx="3">
                  <c:v>6.0000000000000012E-2</c:v>
                </c:pt>
                <c:pt idx="4">
                  <c:v>6.0000000000000012E-2</c:v>
                </c:pt>
                <c:pt idx="5">
                  <c:v>6.0000000000000012E-2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 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Ostali</c:v>
                </c:pt>
                <c:pt idx="1">
                  <c:v>Nemčija</c:v>
                </c:pt>
                <c:pt idx="2">
                  <c:v>Rusija</c:v>
                </c:pt>
                <c:pt idx="3">
                  <c:v>Francija</c:v>
                </c:pt>
                <c:pt idx="4">
                  <c:v>Češka</c:v>
                </c:pt>
                <c:pt idx="5">
                  <c:v>Italija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0.45</c:v>
                </c:pt>
                <c:pt idx="1">
                  <c:v>0.26</c:v>
                </c:pt>
                <c:pt idx="2">
                  <c:v>0.11</c:v>
                </c:pt>
                <c:pt idx="3">
                  <c:v>6.0000000000000005E-2</c:v>
                </c:pt>
                <c:pt idx="4">
                  <c:v>6.0000000000000005E-2</c:v>
                </c:pt>
                <c:pt idx="5">
                  <c:v>6.0000000000000005E-2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sl-SI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673CB-1F3B-437E-8EFC-CA06F2AE5BB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CDD468A-04ED-43A7-947C-C6ADB238C23B}">
      <dgm:prSet phldrT="[besedil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sl-SI" dirty="0" smtClean="0"/>
            <a:t>Društvo je leta 2013 pridobilo sredstva s strani SPIRIT Slovenija</a:t>
          </a:r>
          <a:endParaRPr lang="sl-SI" dirty="0"/>
        </a:p>
      </dgm:t>
    </dgm:pt>
    <dgm:pt modelId="{BE752B0E-350E-4C96-AAF6-6CEC3BDC5924}" type="parTrans" cxnId="{32D5E212-D546-4847-B06C-BF83452B9BB3}">
      <dgm:prSet/>
      <dgm:spPr/>
      <dgm:t>
        <a:bodyPr/>
        <a:lstStyle/>
        <a:p>
          <a:endParaRPr lang="sl-SI"/>
        </a:p>
      </dgm:t>
    </dgm:pt>
    <dgm:pt modelId="{EE95D774-6790-4502-90AB-017BA13F6AC5}" type="sibTrans" cxnId="{32D5E212-D546-4847-B06C-BF83452B9BB3}">
      <dgm:prSet/>
      <dgm:spPr>
        <a:solidFill>
          <a:srgbClr val="C0000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l-SI"/>
        </a:p>
      </dgm:t>
    </dgm:pt>
    <dgm:pt modelId="{FC06D6AF-F948-4667-9A9A-FA917351E181}">
      <dgm:prSet phldrT="[besedil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sl-SI" dirty="0" smtClean="0"/>
            <a:t>Zastopa interese več kot 30 Slovenskih in Poljskih podjetij</a:t>
          </a:r>
          <a:endParaRPr lang="sl-SI" dirty="0"/>
        </a:p>
      </dgm:t>
    </dgm:pt>
    <dgm:pt modelId="{3A72190A-B865-42C2-A49F-EB67C79EF14E}" type="parTrans" cxnId="{9CA51D79-B2C5-4D70-8BC3-E6903B22B59B}">
      <dgm:prSet/>
      <dgm:spPr/>
      <dgm:t>
        <a:bodyPr/>
        <a:lstStyle/>
        <a:p>
          <a:endParaRPr lang="sl-SI"/>
        </a:p>
      </dgm:t>
    </dgm:pt>
    <dgm:pt modelId="{430D7B27-731C-4C04-B3C0-607C5998CFC2}" type="sibTrans" cxnId="{9CA51D79-B2C5-4D70-8BC3-E6903B22B59B}">
      <dgm:prSet/>
      <dgm:spPr>
        <a:solidFill>
          <a:srgbClr val="C0000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l-SI"/>
        </a:p>
      </dgm:t>
    </dgm:pt>
    <dgm:pt modelId="{AE53596A-B236-4DEE-A186-5CBED9450958}">
      <dgm:prSet phldrT="[besedil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sl-SI" dirty="0" smtClean="0"/>
            <a:t>Glavni namen ustanovitve: povezava skupnih interesov slovenskih in poljskih podjetij</a:t>
          </a:r>
          <a:endParaRPr lang="sl-SI" dirty="0"/>
        </a:p>
      </dgm:t>
    </dgm:pt>
    <dgm:pt modelId="{A99F7AC7-95FF-4646-8E91-C83727E7394B}" type="parTrans" cxnId="{ABECC78A-1FA0-424C-9CCD-9D414A257376}">
      <dgm:prSet/>
      <dgm:spPr/>
      <dgm:t>
        <a:bodyPr/>
        <a:lstStyle/>
        <a:p>
          <a:endParaRPr lang="sl-SI"/>
        </a:p>
      </dgm:t>
    </dgm:pt>
    <dgm:pt modelId="{16C3F4A5-0C1A-43B2-9ECF-E6A198812BD2}" type="sibTrans" cxnId="{ABECC78A-1FA0-424C-9CCD-9D414A257376}">
      <dgm:prSet/>
      <dgm:spPr>
        <a:solidFill>
          <a:srgbClr val="C00000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sl-SI"/>
        </a:p>
      </dgm:t>
    </dgm:pt>
    <dgm:pt modelId="{2EB40125-0F67-4D78-8816-1E1F33BD1C6B}">
      <dgm:prSet phldrT="[besedil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sl-SI" dirty="0" smtClean="0"/>
            <a:t>Poglobitev in širitev bilateralnega sodelovanja med državama</a:t>
          </a:r>
          <a:endParaRPr lang="sl-SI" dirty="0"/>
        </a:p>
      </dgm:t>
    </dgm:pt>
    <dgm:pt modelId="{A778372E-81FC-4EE6-A5C5-3339E012C744}" type="parTrans" cxnId="{68106725-D55E-4E90-BEA0-E95D0B0154C5}">
      <dgm:prSet/>
      <dgm:spPr/>
      <dgm:t>
        <a:bodyPr/>
        <a:lstStyle/>
        <a:p>
          <a:endParaRPr lang="sl-SI"/>
        </a:p>
      </dgm:t>
    </dgm:pt>
    <dgm:pt modelId="{EB6098FD-7224-47F7-BD33-6A26284F9398}" type="sibTrans" cxnId="{68106725-D55E-4E90-BEA0-E95D0B0154C5}">
      <dgm:prSet/>
      <dgm:spPr/>
      <dgm:t>
        <a:bodyPr/>
        <a:lstStyle/>
        <a:p>
          <a:endParaRPr lang="sl-SI"/>
        </a:p>
      </dgm:t>
    </dgm:pt>
    <dgm:pt modelId="{A5254ABB-E540-47F0-AB23-D83FD8CE407D}" type="pres">
      <dgm:prSet presAssocID="{3D9673CB-1F3B-437E-8EFC-CA06F2AE5BB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55F1E51-03C2-457B-8BBF-8E40338362F1}" type="pres">
      <dgm:prSet presAssocID="{3D9673CB-1F3B-437E-8EFC-CA06F2AE5BB4}" presName="dummyMaxCanvas" presStyleCnt="0">
        <dgm:presLayoutVars/>
      </dgm:prSet>
      <dgm:spPr/>
    </dgm:pt>
    <dgm:pt modelId="{83C4F75B-EA21-44BF-9603-68DB58F467C9}" type="pres">
      <dgm:prSet presAssocID="{3D9673CB-1F3B-437E-8EFC-CA06F2AE5BB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D947B6-5CE2-4782-865B-87991D9F0590}" type="pres">
      <dgm:prSet presAssocID="{3D9673CB-1F3B-437E-8EFC-CA06F2AE5BB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B9BE1D3-BC15-4E68-8E8C-322F6A1462E7}" type="pres">
      <dgm:prSet presAssocID="{3D9673CB-1F3B-437E-8EFC-CA06F2AE5BB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40FBDA0-EEC2-4DF0-A648-0519D4421347}" type="pres">
      <dgm:prSet presAssocID="{3D9673CB-1F3B-437E-8EFC-CA06F2AE5BB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6F8E6A9-7881-4B7D-8EBC-85B7CD60B288}" type="pres">
      <dgm:prSet presAssocID="{3D9673CB-1F3B-437E-8EFC-CA06F2AE5BB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4FEB47A-91DE-48A9-A52B-AC5884ED52F7}" type="pres">
      <dgm:prSet presAssocID="{3D9673CB-1F3B-437E-8EFC-CA06F2AE5BB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88F05E3-7935-4924-AFEC-11D04C944DE1}" type="pres">
      <dgm:prSet presAssocID="{3D9673CB-1F3B-437E-8EFC-CA06F2AE5BB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B9BACF9-B441-44A4-A59A-63EF3C94EA79}" type="pres">
      <dgm:prSet presAssocID="{3D9673CB-1F3B-437E-8EFC-CA06F2AE5BB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CF9C928-8B62-47F3-A865-04CE8CFC25D7}" type="pres">
      <dgm:prSet presAssocID="{3D9673CB-1F3B-437E-8EFC-CA06F2AE5BB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B07B77E-9A22-4A85-B17C-7A9AEBB123BF}" type="pres">
      <dgm:prSet presAssocID="{3D9673CB-1F3B-437E-8EFC-CA06F2AE5BB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F759AC6-EB54-45E6-8B37-938A8AA7F541}" type="pres">
      <dgm:prSet presAssocID="{3D9673CB-1F3B-437E-8EFC-CA06F2AE5BB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BECC78A-1FA0-424C-9CCD-9D414A257376}" srcId="{3D9673CB-1F3B-437E-8EFC-CA06F2AE5BB4}" destId="{AE53596A-B236-4DEE-A186-5CBED9450958}" srcOrd="2" destOrd="0" parTransId="{A99F7AC7-95FF-4646-8E91-C83727E7394B}" sibTransId="{16C3F4A5-0C1A-43B2-9ECF-E6A198812BD2}"/>
    <dgm:cxn modelId="{DFC0383C-8C68-4FD8-B2E4-49A053548217}" type="presOf" srcId="{FCDD468A-04ED-43A7-947C-C6ADB238C23B}" destId="{83C4F75B-EA21-44BF-9603-68DB58F467C9}" srcOrd="0" destOrd="0" presId="urn:microsoft.com/office/officeart/2005/8/layout/vProcess5"/>
    <dgm:cxn modelId="{68106725-D55E-4E90-BEA0-E95D0B0154C5}" srcId="{3D9673CB-1F3B-437E-8EFC-CA06F2AE5BB4}" destId="{2EB40125-0F67-4D78-8816-1E1F33BD1C6B}" srcOrd="3" destOrd="0" parTransId="{A778372E-81FC-4EE6-A5C5-3339E012C744}" sibTransId="{EB6098FD-7224-47F7-BD33-6A26284F9398}"/>
    <dgm:cxn modelId="{D049C4B9-AB31-4064-8EC1-BCF42DCF5749}" type="presOf" srcId="{2EB40125-0F67-4D78-8816-1E1F33BD1C6B}" destId="{FF759AC6-EB54-45E6-8B37-938A8AA7F541}" srcOrd="1" destOrd="0" presId="urn:microsoft.com/office/officeart/2005/8/layout/vProcess5"/>
    <dgm:cxn modelId="{47815746-3297-4533-B401-28914140C816}" type="presOf" srcId="{3D9673CB-1F3B-437E-8EFC-CA06F2AE5BB4}" destId="{A5254ABB-E540-47F0-AB23-D83FD8CE407D}" srcOrd="0" destOrd="0" presId="urn:microsoft.com/office/officeart/2005/8/layout/vProcess5"/>
    <dgm:cxn modelId="{32D5E212-D546-4847-B06C-BF83452B9BB3}" srcId="{3D9673CB-1F3B-437E-8EFC-CA06F2AE5BB4}" destId="{FCDD468A-04ED-43A7-947C-C6ADB238C23B}" srcOrd="0" destOrd="0" parTransId="{BE752B0E-350E-4C96-AAF6-6CEC3BDC5924}" sibTransId="{EE95D774-6790-4502-90AB-017BA13F6AC5}"/>
    <dgm:cxn modelId="{1594913D-DDCD-4F61-8A35-65CA30AB02AB}" type="presOf" srcId="{16C3F4A5-0C1A-43B2-9ECF-E6A198812BD2}" destId="{B88F05E3-7935-4924-AFEC-11D04C944DE1}" srcOrd="0" destOrd="0" presId="urn:microsoft.com/office/officeart/2005/8/layout/vProcess5"/>
    <dgm:cxn modelId="{09CD0C4D-3C4C-41E3-BD6C-9586C6E66EBB}" type="presOf" srcId="{2EB40125-0F67-4D78-8816-1E1F33BD1C6B}" destId="{040FBDA0-EEC2-4DF0-A648-0519D4421347}" srcOrd="0" destOrd="0" presId="urn:microsoft.com/office/officeart/2005/8/layout/vProcess5"/>
    <dgm:cxn modelId="{1F77C063-9999-4FAC-9250-7925B354D496}" type="presOf" srcId="{FC06D6AF-F948-4667-9A9A-FA917351E181}" destId="{32D947B6-5CE2-4782-865B-87991D9F0590}" srcOrd="0" destOrd="0" presId="urn:microsoft.com/office/officeart/2005/8/layout/vProcess5"/>
    <dgm:cxn modelId="{9653CAB8-4883-43D2-9C93-31E07FD7AF29}" type="presOf" srcId="{AE53596A-B236-4DEE-A186-5CBED9450958}" destId="{3B9BE1D3-BC15-4E68-8E8C-322F6A1462E7}" srcOrd="0" destOrd="0" presId="urn:microsoft.com/office/officeart/2005/8/layout/vProcess5"/>
    <dgm:cxn modelId="{9CA51D79-B2C5-4D70-8BC3-E6903B22B59B}" srcId="{3D9673CB-1F3B-437E-8EFC-CA06F2AE5BB4}" destId="{FC06D6AF-F948-4667-9A9A-FA917351E181}" srcOrd="1" destOrd="0" parTransId="{3A72190A-B865-42C2-A49F-EB67C79EF14E}" sibTransId="{430D7B27-731C-4C04-B3C0-607C5998CFC2}"/>
    <dgm:cxn modelId="{D85529D6-9D71-4DB8-9F76-0AE68DAEE6DE}" type="presOf" srcId="{EE95D774-6790-4502-90AB-017BA13F6AC5}" destId="{86F8E6A9-7881-4B7D-8EBC-85B7CD60B288}" srcOrd="0" destOrd="0" presId="urn:microsoft.com/office/officeart/2005/8/layout/vProcess5"/>
    <dgm:cxn modelId="{E5CB49D4-12A7-4C6E-8092-44A7DFFCBDF3}" type="presOf" srcId="{FCDD468A-04ED-43A7-947C-C6ADB238C23B}" destId="{9B9BACF9-B441-44A4-A59A-63EF3C94EA79}" srcOrd="1" destOrd="0" presId="urn:microsoft.com/office/officeart/2005/8/layout/vProcess5"/>
    <dgm:cxn modelId="{18617AAA-2069-4F42-AF88-77495EBAB00C}" type="presOf" srcId="{430D7B27-731C-4C04-B3C0-607C5998CFC2}" destId="{E4FEB47A-91DE-48A9-A52B-AC5884ED52F7}" srcOrd="0" destOrd="0" presId="urn:microsoft.com/office/officeart/2005/8/layout/vProcess5"/>
    <dgm:cxn modelId="{5E232DE2-DE1A-4F08-9E52-36230B37B3D5}" type="presOf" srcId="{AE53596A-B236-4DEE-A186-5CBED9450958}" destId="{0B07B77E-9A22-4A85-B17C-7A9AEBB123BF}" srcOrd="1" destOrd="0" presId="urn:microsoft.com/office/officeart/2005/8/layout/vProcess5"/>
    <dgm:cxn modelId="{87599FB5-BA0D-44D5-9E83-C677B0B282EB}" type="presOf" srcId="{FC06D6AF-F948-4667-9A9A-FA917351E181}" destId="{9CF9C928-8B62-47F3-A865-04CE8CFC25D7}" srcOrd="1" destOrd="0" presId="urn:microsoft.com/office/officeart/2005/8/layout/vProcess5"/>
    <dgm:cxn modelId="{FE48EC3D-C861-4323-B526-DB9DD42F0010}" type="presParOf" srcId="{A5254ABB-E540-47F0-AB23-D83FD8CE407D}" destId="{155F1E51-03C2-457B-8BBF-8E40338362F1}" srcOrd="0" destOrd="0" presId="urn:microsoft.com/office/officeart/2005/8/layout/vProcess5"/>
    <dgm:cxn modelId="{D60E28BF-5095-48D4-B948-A470AF71F945}" type="presParOf" srcId="{A5254ABB-E540-47F0-AB23-D83FD8CE407D}" destId="{83C4F75B-EA21-44BF-9603-68DB58F467C9}" srcOrd="1" destOrd="0" presId="urn:microsoft.com/office/officeart/2005/8/layout/vProcess5"/>
    <dgm:cxn modelId="{334F239A-3759-4710-83B6-8E90F149FD89}" type="presParOf" srcId="{A5254ABB-E540-47F0-AB23-D83FD8CE407D}" destId="{32D947B6-5CE2-4782-865B-87991D9F0590}" srcOrd="2" destOrd="0" presId="urn:microsoft.com/office/officeart/2005/8/layout/vProcess5"/>
    <dgm:cxn modelId="{01E3A455-4B09-4764-B318-D668B7283085}" type="presParOf" srcId="{A5254ABB-E540-47F0-AB23-D83FD8CE407D}" destId="{3B9BE1D3-BC15-4E68-8E8C-322F6A1462E7}" srcOrd="3" destOrd="0" presId="urn:microsoft.com/office/officeart/2005/8/layout/vProcess5"/>
    <dgm:cxn modelId="{652F5CDE-E1BA-452A-8DA4-A40DB9A8EB4F}" type="presParOf" srcId="{A5254ABB-E540-47F0-AB23-D83FD8CE407D}" destId="{040FBDA0-EEC2-4DF0-A648-0519D4421347}" srcOrd="4" destOrd="0" presId="urn:microsoft.com/office/officeart/2005/8/layout/vProcess5"/>
    <dgm:cxn modelId="{C019588D-F936-437C-8E92-87C478EDE66D}" type="presParOf" srcId="{A5254ABB-E540-47F0-AB23-D83FD8CE407D}" destId="{86F8E6A9-7881-4B7D-8EBC-85B7CD60B288}" srcOrd="5" destOrd="0" presId="urn:microsoft.com/office/officeart/2005/8/layout/vProcess5"/>
    <dgm:cxn modelId="{CCB7CB34-3469-47FD-823C-6C0314836B95}" type="presParOf" srcId="{A5254ABB-E540-47F0-AB23-D83FD8CE407D}" destId="{E4FEB47A-91DE-48A9-A52B-AC5884ED52F7}" srcOrd="6" destOrd="0" presId="urn:microsoft.com/office/officeart/2005/8/layout/vProcess5"/>
    <dgm:cxn modelId="{92F18076-B053-4AD6-A962-B80C48942E49}" type="presParOf" srcId="{A5254ABB-E540-47F0-AB23-D83FD8CE407D}" destId="{B88F05E3-7935-4924-AFEC-11D04C944DE1}" srcOrd="7" destOrd="0" presId="urn:microsoft.com/office/officeart/2005/8/layout/vProcess5"/>
    <dgm:cxn modelId="{3CB35834-C82E-42BA-9D9F-83CB34FC7D59}" type="presParOf" srcId="{A5254ABB-E540-47F0-AB23-D83FD8CE407D}" destId="{9B9BACF9-B441-44A4-A59A-63EF3C94EA79}" srcOrd="8" destOrd="0" presId="urn:microsoft.com/office/officeart/2005/8/layout/vProcess5"/>
    <dgm:cxn modelId="{0657AA47-4828-456F-A81B-417043306433}" type="presParOf" srcId="{A5254ABB-E540-47F0-AB23-D83FD8CE407D}" destId="{9CF9C928-8B62-47F3-A865-04CE8CFC25D7}" srcOrd="9" destOrd="0" presId="urn:microsoft.com/office/officeart/2005/8/layout/vProcess5"/>
    <dgm:cxn modelId="{D772F581-E31F-433A-BAD0-092D74E2E315}" type="presParOf" srcId="{A5254ABB-E540-47F0-AB23-D83FD8CE407D}" destId="{0B07B77E-9A22-4A85-B17C-7A9AEBB123BF}" srcOrd="10" destOrd="0" presId="urn:microsoft.com/office/officeart/2005/8/layout/vProcess5"/>
    <dgm:cxn modelId="{3A2AC758-D22B-4F94-B943-D10825EFC704}" type="presParOf" srcId="{A5254ABB-E540-47F0-AB23-D83FD8CE407D}" destId="{FF759AC6-EB54-45E6-8B37-938A8AA7F54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FEBAA-55D5-45D5-A9AE-7EC1365BC287}" type="doc">
      <dgm:prSet loTypeId="urn:microsoft.com/office/officeart/2005/8/layout/matrix3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EA8D4CEE-CD26-48FA-8E45-0A5F5CF67447}">
      <dgm:prSet phldrT="[besedil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/>
            <a:t>Organizacija javnih strokovnih srečanj  (posveti, predavanja, seminarji, tribune…)</a:t>
          </a:r>
          <a:endParaRPr lang="sl-SI" dirty="0"/>
        </a:p>
      </dgm:t>
    </dgm:pt>
    <dgm:pt modelId="{03D39792-419B-45C4-8689-D964F0E8DBC3}" type="parTrans" cxnId="{1999504A-FF99-41FD-A41D-D2E62EC0145F}">
      <dgm:prSet/>
      <dgm:spPr/>
      <dgm:t>
        <a:bodyPr/>
        <a:lstStyle/>
        <a:p>
          <a:endParaRPr lang="sl-SI"/>
        </a:p>
      </dgm:t>
    </dgm:pt>
    <dgm:pt modelId="{03028243-817D-460F-917C-FA67619BA575}" type="sibTrans" cxnId="{1999504A-FF99-41FD-A41D-D2E62EC0145F}">
      <dgm:prSet/>
      <dgm:spPr/>
      <dgm:t>
        <a:bodyPr/>
        <a:lstStyle/>
        <a:p>
          <a:endParaRPr lang="sl-SI"/>
        </a:p>
      </dgm:t>
    </dgm:pt>
    <dgm:pt modelId="{59E383A8-B2F0-4A96-82E3-5D41D13B7531}">
      <dgm:prSet phldrT="[besedil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/>
            <a:t>Strokovno in idejno povezovanje in izpopolnjevanje naših članov</a:t>
          </a:r>
          <a:endParaRPr lang="sl-SI" dirty="0"/>
        </a:p>
      </dgm:t>
    </dgm:pt>
    <dgm:pt modelId="{B3612A08-5D40-4BFC-B1E4-CF02CBEBAD82}" type="parTrans" cxnId="{68CD41C7-B3D8-4207-B557-B7D6A94E6DB1}">
      <dgm:prSet/>
      <dgm:spPr/>
      <dgm:t>
        <a:bodyPr/>
        <a:lstStyle/>
        <a:p>
          <a:endParaRPr lang="sl-SI"/>
        </a:p>
      </dgm:t>
    </dgm:pt>
    <dgm:pt modelId="{83A58EB8-0DFB-4C2A-AFCA-9D3A45BC7DA6}" type="sibTrans" cxnId="{68CD41C7-B3D8-4207-B557-B7D6A94E6DB1}">
      <dgm:prSet/>
      <dgm:spPr/>
      <dgm:t>
        <a:bodyPr/>
        <a:lstStyle/>
        <a:p>
          <a:endParaRPr lang="sl-SI"/>
        </a:p>
      </dgm:t>
    </dgm:pt>
    <dgm:pt modelId="{53CD2E50-8AA4-427C-913C-7A22EDD4AA62}">
      <dgm:prSet phldrT="[besedil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/>
            <a:t>Negovanje dobrih poslovnih odnosov in poslovne morale</a:t>
          </a:r>
          <a:endParaRPr lang="sl-SI" dirty="0"/>
        </a:p>
      </dgm:t>
    </dgm:pt>
    <dgm:pt modelId="{63155AB5-9AC2-402C-AC30-689BB768BDEB}" type="parTrans" cxnId="{BFDD998F-DCDB-43A6-A6C8-1C34ED9D0771}">
      <dgm:prSet/>
      <dgm:spPr/>
      <dgm:t>
        <a:bodyPr/>
        <a:lstStyle/>
        <a:p>
          <a:endParaRPr lang="sl-SI"/>
        </a:p>
      </dgm:t>
    </dgm:pt>
    <dgm:pt modelId="{F64783CA-BC4A-412A-A78F-219963AC541D}" type="sibTrans" cxnId="{BFDD998F-DCDB-43A6-A6C8-1C34ED9D0771}">
      <dgm:prSet/>
      <dgm:spPr/>
      <dgm:t>
        <a:bodyPr/>
        <a:lstStyle/>
        <a:p>
          <a:endParaRPr lang="sl-SI"/>
        </a:p>
      </dgm:t>
    </dgm:pt>
    <dgm:pt modelId="{1B7364BF-7A2D-4635-8B34-6D632F75231F}">
      <dgm:prSet phldrT="[besedil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l-SI" dirty="0" smtClean="0"/>
            <a:t>Seznanjanje poljske poslovne javnosti o slovenskem poslovnem okolju </a:t>
          </a:r>
          <a:endParaRPr lang="sl-SI" dirty="0"/>
        </a:p>
      </dgm:t>
    </dgm:pt>
    <dgm:pt modelId="{DA60256B-E35C-4DA5-973C-6EED7F5DF4A3}" type="parTrans" cxnId="{FE3717C4-40C9-43C9-A26B-699DEAD0460E}">
      <dgm:prSet/>
      <dgm:spPr/>
      <dgm:t>
        <a:bodyPr/>
        <a:lstStyle/>
        <a:p>
          <a:endParaRPr lang="sl-SI"/>
        </a:p>
      </dgm:t>
    </dgm:pt>
    <dgm:pt modelId="{7EEFE468-C8D9-40BD-9E13-4F054FEF7D63}" type="sibTrans" cxnId="{FE3717C4-40C9-43C9-A26B-699DEAD0460E}">
      <dgm:prSet/>
      <dgm:spPr/>
      <dgm:t>
        <a:bodyPr/>
        <a:lstStyle/>
        <a:p>
          <a:endParaRPr lang="sl-SI"/>
        </a:p>
      </dgm:t>
    </dgm:pt>
    <dgm:pt modelId="{7567A1FE-B53F-47CD-B336-A3A8CD059597}" type="pres">
      <dgm:prSet presAssocID="{C67FEBAA-55D5-45D5-A9AE-7EC1365BC28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0D1AFF8-5EBE-4A3B-A926-E186E436645C}" type="pres">
      <dgm:prSet presAssocID="{C67FEBAA-55D5-45D5-A9AE-7EC1365BC287}" presName="diamond" presStyleLbl="bgShp" presStyleIdx="0" presStyleCnt="1" custScaleX="126590"/>
      <dgm:spPr/>
      <dgm:t>
        <a:bodyPr/>
        <a:lstStyle/>
        <a:p>
          <a:endParaRPr lang="sl-SI"/>
        </a:p>
      </dgm:t>
    </dgm:pt>
    <dgm:pt modelId="{75B215E9-C382-4CEB-BC59-53878B912205}" type="pres">
      <dgm:prSet presAssocID="{C67FEBAA-55D5-45D5-A9AE-7EC1365BC28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4D48354-EC4B-41AB-B9E1-651C9261D4FA}" type="pres">
      <dgm:prSet presAssocID="{C67FEBAA-55D5-45D5-A9AE-7EC1365BC28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E1C7C09-77B2-4F7F-A1FE-7A883A8B86C1}" type="pres">
      <dgm:prSet presAssocID="{C67FEBAA-55D5-45D5-A9AE-7EC1365BC28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AFE7B1-8145-4276-9795-FA42ED1AD5B8}" type="pres">
      <dgm:prSet presAssocID="{C67FEBAA-55D5-45D5-A9AE-7EC1365BC28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8CD41C7-B3D8-4207-B557-B7D6A94E6DB1}" srcId="{C67FEBAA-55D5-45D5-A9AE-7EC1365BC287}" destId="{59E383A8-B2F0-4A96-82E3-5D41D13B7531}" srcOrd="1" destOrd="0" parTransId="{B3612A08-5D40-4BFC-B1E4-CF02CBEBAD82}" sibTransId="{83A58EB8-0DFB-4C2A-AFCA-9D3A45BC7DA6}"/>
    <dgm:cxn modelId="{F1E4C16C-6399-431D-AEBA-9376F7DB7BA0}" type="presOf" srcId="{C67FEBAA-55D5-45D5-A9AE-7EC1365BC287}" destId="{7567A1FE-B53F-47CD-B336-A3A8CD059597}" srcOrd="0" destOrd="0" presId="urn:microsoft.com/office/officeart/2005/8/layout/matrix3"/>
    <dgm:cxn modelId="{69D59105-6906-4797-8C10-0C748DEC1658}" type="presOf" srcId="{EA8D4CEE-CD26-48FA-8E45-0A5F5CF67447}" destId="{75B215E9-C382-4CEB-BC59-53878B912205}" srcOrd="0" destOrd="0" presId="urn:microsoft.com/office/officeart/2005/8/layout/matrix3"/>
    <dgm:cxn modelId="{7B655699-1F3E-4D1A-B10E-7CA45CF6128E}" type="presOf" srcId="{1B7364BF-7A2D-4635-8B34-6D632F75231F}" destId="{8DAFE7B1-8145-4276-9795-FA42ED1AD5B8}" srcOrd="0" destOrd="0" presId="urn:microsoft.com/office/officeart/2005/8/layout/matrix3"/>
    <dgm:cxn modelId="{FE3717C4-40C9-43C9-A26B-699DEAD0460E}" srcId="{C67FEBAA-55D5-45D5-A9AE-7EC1365BC287}" destId="{1B7364BF-7A2D-4635-8B34-6D632F75231F}" srcOrd="3" destOrd="0" parTransId="{DA60256B-E35C-4DA5-973C-6EED7F5DF4A3}" sibTransId="{7EEFE468-C8D9-40BD-9E13-4F054FEF7D63}"/>
    <dgm:cxn modelId="{E4BEB63A-6A32-41AA-8DB7-D39AE3C4136B}" type="presOf" srcId="{53CD2E50-8AA4-427C-913C-7A22EDD4AA62}" destId="{0E1C7C09-77B2-4F7F-A1FE-7A883A8B86C1}" srcOrd="0" destOrd="0" presId="urn:microsoft.com/office/officeart/2005/8/layout/matrix3"/>
    <dgm:cxn modelId="{BFDD998F-DCDB-43A6-A6C8-1C34ED9D0771}" srcId="{C67FEBAA-55D5-45D5-A9AE-7EC1365BC287}" destId="{53CD2E50-8AA4-427C-913C-7A22EDD4AA62}" srcOrd="2" destOrd="0" parTransId="{63155AB5-9AC2-402C-AC30-689BB768BDEB}" sibTransId="{F64783CA-BC4A-412A-A78F-219963AC541D}"/>
    <dgm:cxn modelId="{39FBEA66-87CC-442F-8034-F161D30161F9}" type="presOf" srcId="{59E383A8-B2F0-4A96-82E3-5D41D13B7531}" destId="{A4D48354-EC4B-41AB-B9E1-651C9261D4FA}" srcOrd="0" destOrd="0" presId="urn:microsoft.com/office/officeart/2005/8/layout/matrix3"/>
    <dgm:cxn modelId="{1999504A-FF99-41FD-A41D-D2E62EC0145F}" srcId="{C67FEBAA-55D5-45D5-A9AE-7EC1365BC287}" destId="{EA8D4CEE-CD26-48FA-8E45-0A5F5CF67447}" srcOrd="0" destOrd="0" parTransId="{03D39792-419B-45C4-8689-D964F0E8DBC3}" sibTransId="{03028243-817D-460F-917C-FA67619BA575}"/>
    <dgm:cxn modelId="{6C77A4F6-BD00-4CAE-959C-6AC57CE88EDD}" type="presParOf" srcId="{7567A1FE-B53F-47CD-B336-A3A8CD059597}" destId="{60D1AFF8-5EBE-4A3B-A926-E186E436645C}" srcOrd="0" destOrd="0" presId="urn:microsoft.com/office/officeart/2005/8/layout/matrix3"/>
    <dgm:cxn modelId="{5CDE8AD7-F187-4F42-8F35-BBBFBF96D4D0}" type="presParOf" srcId="{7567A1FE-B53F-47CD-B336-A3A8CD059597}" destId="{75B215E9-C382-4CEB-BC59-53878B912205}" srcOrd="1" destOrd="0" presId="urn:microsoft.com/office/officeart/2005/8/layout/matrix3"/>
    <dgm:cxn modelId="{5EB3CC87-343F-4938-9B8C-63C3E946CB4C}" type="presParOf" srcId="{7567A1FE-B53F-47CD-B336-A3A8CD059597}" destId="{A4D48354-EC4B-41AB-B9E1-651C9261D4FA}" srcOrd="2" destOrd="0" presId="urn:microsoft.com/office/officeart/2005/8/layout/matrix3"/>
    <dgm:cxn modelId="{CD68EEFD-3E05-4E26-8D66-A545BDAB996B}" type="presParOf" srcId="{7567A1FE-B53F-47CD-B336-A3A8CD059597}" destId="{0E1C7C09-77B2-4F7F-A1FE-7A883A8B86C1}" srcOrd="3" destOrd="0" presId="urn:microsoft.com/office/officeart/2005/8/layout/matrix3"/>
    <dgm:cxn modelId="{E0E95F8D-3713-4537-99C7-30C77F08322B}" type="presParOf" srcId="{7567A1FE-B53F-47CD-B336-A3A8CD059597}" destId="{8DAFE7B1-8145-4276-9795-FA42ED1AD5B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49B34-138E-4F0B-8C57-BC93741E478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FE86958-D454-428A-997A-4B129E14B6D3}">
      <dgm:prSet phldrT="[besedilo]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l-SI" dirty="0" smtClean="0"/>
            <a:t>Lokacija </a:t>
          </a:r>
          <a:endParaRPr lang="sl-SI" dirty="0"/>
        </a:p>
      </dgm:t>
    </dgm:pt>
    <dgm:pt modelId="{43107514-0F0A-4F19-AD13-B58A4CFB7FBE}" type="parTrans" cxnId="{327F5431-01CE-4BBE-B5C0-A5CE07695A3E}">
      <dgm:prSet/>
      <dgm:spPr/>
      <dgm:t>
        <a:bodyPr/>
        <a:lstStyle/>
        <a:p>
          <a:endParaRPr lang="sl-SI"/>
        </a:p>
      </dgm:t>
    </dgm:pt>
    <dgm:pt modelId="{560D8F76-121A-4BE3-99CF-47A261836CBF}" type="sibTrans" cxnId="{327F5431-01CE-4BBE-B5C0-A5CE07695A3E}">
      <dgm:prSet/>
      <dgm:spPr/>
      <dgm:t>
        <a:bodyPr/>
        <a:lstStyle/>
        <a:p>
          <a:endParaRPr lang="sl-SI"/>
        </a:p>
      </dgm:t>
    </dgm:pt>
    <dgm:pt modelId="{B5DB502F-9C32-4E2F-9F70-6310E04D2857}">
      <dgm:prSet phldrT="[besedilo]"/>
      <dgm:spPr>
        <a:solidFill>
          <a:srgbClr val="FFC000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l-SI" dirty="0" smtClean="0"/>
            <a:t>Osrčje Evrope</a:t>
          </a:r>
          <a:endParaRPr lang="sl-SI" dirty="0"/>
        </a:p>
      </dgm:t>
    </dgm:pt>
    <dgm:pt modelId="{217BF009-EDFB-408F-8854-F88B199A523E}" type="parTrans" cxnId="{634AFB54-362D-4F10-B5F0-F970F5781C2F}">
      <dgm:prSet/>
      <dgm:spPr/>
      <dgm:t>
        <a:bodyPr/>
        <a:lstStyle/>
        <a:p>
          <a:endParaRPr lang="sl-SI"/>
        </a:p>
      </dgm:t>
    </dgm:pt>
    <dgm:pt modelId="{524FA1F3-DEA1-4201-8659-59724FCC4913}" type="sibTrans" cxnId="{634AFB54-362D-4F10-B5F0-F970F5781C2F}">
      <dgm:prSet/>
      <dgm:spPr/>
      <dgm:t>
        <a:bodyPr/>
        <a:lstStyle/>
        <a:p>
          <a:endParaRPr lang="sl-SI"/>
        </a:p>
      </dgm:t>
    </dgm:pt>
    <dgm:pt modelId="{FC011179-CCD5-4FF8-8A69-393666C76BB0}">
      <dgm:prSet phldrT="[besedilo]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l-SI" dirty="0" smtClean="0"/>
            <a:t>250 mio potencialnih potrošnikov</a:t>
          </a:r>
          <a:endParaRPr lang="sl-SI" dirty="0"/>
        </a:p>
      </dgm:t>
    </dgm:pt>
    <dgm:pt modelId="{BD4C5A7B-4168-42D4-A685-BFD2B6FE9897}" type="parTrans" cxnId="{B9BBBA3F-5AF0-4AC1-8756-5596952BFF5C}">
      <dgm:prSet/>
      <dgm:spPr/>
      <dgm:t>
        <a:bodyPr/>
        <a:lstStyle/>
        <a:p>
          <a:endParaRPr lang="sl-SI"/>
        </a:p>
      </dgm:t>
    </dgm:pt>
    <dgm:pt modelId="{5C636BEF-165E-4262-AC81-457BFA433710}" type="sibTrans" cxnId="{B9BBBA3F-5AF0-4AC1-8756-5596952BFF5C}">
      <dgm:prSet/>
      <dgm:spPr/>
      <dgm:t>
        <a:bodyPr/>
        <a:lstStyle/>
        <a:p>
          <a:endParaRPr lang="sl-SI"/>
        </a:p>
      </dgm:t>
    </dgm:pt>
    <dgm:pt modelId="{AB999F3E-B6E5-49F4-B45E-5453EE5CC742}" type="pres">
      <dgm:prSet presAssocID="{DB149B34-138E-4F0B-8C57-BC93741E478F}" presName="CompostProcess" presStyleCnt="0">
        <dgm:presLayoutVars>
          <dgm:dir/>
          <dgm:resizeHandles val="exact"/>
        </dgm:presLayoutVars>
      </dgm:prSet>
      <dgm:spPr/>
    </dgm:pt>
    <dgm:pt modelId="{FE049B2E-AFC3-476C-A8C5-C1A8FB1F3E4B}" type="pres">
      <dgm:prSet presAssocID="{DB149B34-138E-4F0B-8C57-BC93741E478F}" presName="arrow" presStyleLbl="bgShp" presStyleIdx="0" presStyleCnt="1"/>
      <dgm:spPr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D2FEE27A-0976-4992-9038-B3D5D1CC6158}" type="pres">
      <dgm:prSet presAssocID="{DB149B34-138E-4F0B-8C57-BC93741E478F}" presName="linearProcess" presStyleCnt="0"/>
      <dgm:spPr/>
    </dgm:pt>
    <dgm:pt modelId="{B17712DB-D162-4065-91CD-98A50C21DD1B}" type="pres">
      <dgm:prSet presAssocID="{2FE86958-D454-428A-997A-4B129E14B6D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1C55E64-1ADB-4BA0-A020-CDD3C3A8D816}" type="pres">
      <dgm:prSet presAssocID="{560D8F76-121A-4BE3-99CF-47A261836CBF}" presName="sibTrans" presStyleCnt="0"/>
      <dgm:spPr/>
    </dgm:pt>
    <dgm:pt modelId="{D9AD487A-D81E-41CC-B262-090ACD88E533}" type="pres">
      <dgm:prSet presAssocID="{B5DB502F-9C32-4E2F-9F70-6310E04D285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50DD579-4E4D-475B-9454-96800FA1E518}" type="pres">
      <dgm:prSet presAssocID="{524FA1F3-DEA1-4201-8659-59724FCC4913}" presName="sibTrans" presStyleCnt="0"/>
      <dgm:spPr/>
    </dgm:pt>
    <dgm:pt modelId="{79B1C7EB-0A87-468E-9AF9-E1644E07D47C}" type="pres">
      <dgm:prSet presAssocID="{FC011179-CCD5-4FF8-8A69-393666C76BB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DCE85BA-0319-4E3E-8965-B0F9F9052293}" type="presOf" srcId="{B5DB502F-9C32-4E2F-9F70-6310E04D2857}" destId="{D9AD487A-D81E-41CC-B262-090ACD88E533}" srcOrd="0" destOrd="0" presId="urn:microsoft.com/office/officeart/2005/8/layout/hProcess9"/>
    <dgm:cxn modelId="{C985904E-2926-494B-B2C0-6591DE199F97}" type="presOf" srcId="{2FE86958-D454-428A-997A-4B129E14B6D3}" destId="{B17712DB-D162-4065-91CD-98A50C21DD1B}" srcOrd="0" destOrd="0" presId="urn:microsoft.com/office/officeart/2005/8/layout/hProcess9"/>
    <dgm:cxn modelId="{327F5431-01CE-4BBE-B5C0-A5CE07695A3E}" srcId="{DB149B34-138E-4F0B-8C57-BC93741E478F}" destId="{2FE86958-D454-428A-997A-4B129E14B6D3}" srcOrd="0" destOrd="0" parTransId="{43107514-0F0A-4F19-AD13-B58A4CFB7FBE}" sibTransId="{560D8F76-121A-4BE3-99CF-47A261836CBF}"/>
    <dgm:cxn modelId="{544FC8FA-6BFE-4133-8963-B584C4FD8F51}" type="presOf" srcId="{FC011179-CCD5-4FF8-8A69-393666C76BB0}" destId="{79B1C7EB-0A87-468E-9AF9-E1644E07D47C}" srcOrd="0" destOrd="0" presId="urn:microsoft.com/office/officeart/2005/8/layout/hProcess9"/>
    <dgm:cxn modelId="{634AFB54-362D-4F10-B5F0-F970F5781C2F}" srcId="{DB149B34-138E-4F0B-8C57-BC93741E478F}" destId="{B5DB502F-9C32-4E2F-9F70-6310E04D2857}" srcOrd="1" destOrd="0" parTransId="{217BF009-EDFB-408F-8854-F88B199A523E}" sibTransId="{524FA1F3-DEA1-4201-8659-59724FCC4913}"/>
    <dgm:cxn modelId="{7F2EFD5D-D211-4999-B4A2-77078869456C}" type="presOf" srcId="{DB149B34-138E-4F0B-8C57-BC93741E478F}" destId="{AB999F3E-B6E5-49F4-B45E-5453EE5CC742}" srcOrd="0" destOrd="0" presId="urn:microsoft.com/office/officeart/2005/8/layout/hProcess9"/>
    <dgm:cxn modelId="{B9BBBA3F-5AF0-4AC1-8756-5596952BFF5C}" srcId="{DB149B34-138E-4F0B-8C57-BC93741E478F}" destId="{FC011179-CCD5-4FF8-8A69-393666C76BB0}" srcOrd="2" destOrd="0" parTransId="{BD4C5A7B-4168-42D4-A685-BFD2B6FE9897}" sibTransId="{5C636BEF-165E-4262-AC81-457BFA433710}"/>
    <dgm:cxn modelId="{1F497D9F-C184-45BF-97E5-A7D92B934F0C}" type="presParOf" srcId="{AB999F3E-B6E5-49F4-B45E-5453EE5CC742}" destId="{FE049B2E-AFC3-476C-A8C5-C1A8FB1F3E4B}" srcOrd="0" destOrd="0" presId="urn:microsoft.com/office/officeart/2005/8/layout/hProcess9"/>
    <dgm:cxn modelId="{CA27D80E-5860-44EA-ABCA-C84827F08EBA}" type="presParOf" srcId="{AB999F3E-B6E5-49F4-B45E-5453EE5CC742}" destId="{D2FEE27A-0976-4992-9038-B3D5D1CC6158}" srcOrd="1" destOrd="0" presId="urn:microsoft.com/office/officeart/2005/8/layout/hProcess9"/>
    <dgm:cxn modelId="{310E01FB-3018-4051-A90D-227FBA93DCC2}" type="presParOf" srcId="{D2FEE27A-0976-4992-9038-B3D5D1CC6158}" destId="{B17712DB-D162-4065-91CD-98A50C21DD1B}" srcOrd="0" destOrd="0" presId="urn:microsoft.com/office/officeart/2005/8/layout/hProcess9"/>
    <dgm:cxn modelId="{76FA0698-4042-488F-948D-1C7936EBBA77}" type="presParOf" srcId="{D2FEE27A-0976-4992-9038-B3D5D1CC6158}" destId="{D1C55E64-1ADB-4BA0-A020-CDD3C3A8D816}" srcOrd="1" destOrd="0" presId="urn:microsoft.com/office/officeart/2005/8/layout/hProcess9"/>
    <dgm:cxn modelId="{62B09EEC-16AC-4699-B7F4-5A438596BAF3}" type="presParOf" srcId="{D2FEE27A-0976-4992-9038-B3D5D1CC6158}" destId="{D9AD487A-D81E-41CC-B262-090ACD88E533}" srcOrd="2" destOrd="0" presId="urn:microsoft.com/office/officeart/2005/8/layout/hProcess9"/>
    <dgm:cxn modelId="{9B87D069-1D69-408C-8967-F945871D33A9}" type="presParOf" srcId="{D2FEE27A-0976-4992-9038-B3D5D1CC6158}" destId="{250DD579-4E4D-475B-9454-96800FA1E518}" srcOrd="3" destOrd="0" presId="urn:microsoft.com/office/officeart/2005/8/layout/hProcess9"/>
    <dgm:cxn modelId="{E865E89C-3F3B-406C-A19B-539485E41974}" type="presParOf" srcId="{D2FEE27A-0976-4992-9038-B3D5D1CC6158}" destId="{79B1C7EB-0A87-468E-9AF9-E1644E07D4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E9E778-C101-4E2A-8648-48E6E1596D8F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4D26D5B-777F-448D-BE7F-8DC37DC0D1F0}">
      <dgm:prSet phldrT="[besedilo]"/>
      <dgm:spPr/>
      <dgm:t>
        <a:bodyPr/>
        <a:lstStyle/>
        <a:p>
          <a:r>
            <a:rPr lang="sl-SI" dirty="0" smtClean="0"/>
            <a:t>32% dvig optimizma glede gospodarskih obetov</a:t>
          </a:r>
          <a:endParaRPr lang="sl-SI" dirty="0"/>
        </a:p>
      </dgm:t>
    </dgm:pt>
    <dgm:pt modelId="{4578DC86-94D2-43B1-B46E-CE07F132F407}" type="parTrans" cxnId="{C2DB3B99-5B8B-4221-B82B-2979A9B38D97}">
      <dgm:prSet/>
      <dgm:spPr/>
      <dgm:t>
        <a:bodyPr/>
        <a:lstStyle/>
        <a:p>
          <a:endParaRPr lang="sl-SI"/>
        </a:p>
      </dgm:t>
    </dgm:pt>
    <dgm:pt modelId="{CDF3D8C3-B9F5-423B-BF6B-B4A5176D67A4}" type="sibTrans" cxnId="{C2DB3B99-5B8B-4221-B82B-2979A9B38D97}">
      <dgm:prSet/>
      <dgm:spPr/>
      <dgm:t>
        <a:bodyPr/>
        <a:lstStyle/>
        <a:p>
          <a:endParaRPr lang="sl-SI"/>
        </a:p>
      </dgm:t>
    </dgm:pt>
    <dgm:pt modelId="{B2D3A236-B26F-4EF9-A144-74793A371EBC}">
      <dgm:prSet phldrT="[besedilo]"/>
      <dgm:spPr/>
      <dgm:t>
        <a:bodyPr/>
        <a:lstStyle/>
        <a:p>
          <a:r>
            <a:rPr lang="sl-SI" dirty="0" smtClean="0"/>
            <a:t>58% podjetij napoveduje povečanje prihodkov</a:t>
          </a:r>
          <a:endParaRPr lang="sl-SI" dirty="0"/>
        </a:p>
      </dgm:t>
    </dgm:pt>
    <dgm:pt modelId="{0387AAA9-61E6-4E38-A8FB-217FFD349EFC}" type="parTrans" cxnId="{186125C6-7877-4D69-A38C-820D1D3F6B08}">
      <dgm:prSet/>
      <dgm:spPr/>
      <dgm:t>
        <a:bodyPr/>
        <a:lstStyle/>
        <a:p>
          <a:endParaRPr lang="sl-SI"/>
        </a:p>
      </dgm:t>
    </dgm:pt>
    <dgm:pt modelId="{9DC69E19-42AA-4552-B952-58D723BA26B6}" type="sibTrans" cxnId="{186125C6-7877-4D69-A38C-820D1D3F6B08}">
      <dgm:prSet/>
      <dgm:spPr/>
      <dgm:t>
        <a:bodyPr/>
        <a:lstStyle/>
        <a:p>
          <a:endParaRPr lang="sl-SI"/>
        </a:p>
      </dgm:t>
    </dgm:pt>
    <dgm:pt modelId="{294F96FE-64EF-4B15-A5D9-856D6A653F41}">
      <dgm:prSet phldrT="[besedilo]"/>
      <dgm:spPr/>
      <dgm:t>
        <a:bodyPr/>
        <a:lstStyle/>
        <a:p>
          <a:r>
            <a:rPr lang="sl-SI" dirty="0" smtClean="0"/>
            <a:t>48% podjetij pričakuje rast donosnosti</a:t>
          </a:r>
          <a:endParaRPr lang="sl-SI" dirty="0"/>
        </a:p>
      </dgm:t>
    </dgm:pt>
    <dgm:pt modelId="{906F07A3-5CC6-4B56-8152-CD6338567296}" type="parTrans" cxnId="{B934C996-E248-400D-B6E7-B8DF35D83BCE}">
      <dgm:prSet/>
      <dgm:spPr/>
      <dgm:t>
        <a:bodyPr/>
        <a:lstStyle/>
        <a:p>
          <a:endParaRPr lang="sl-SI"/>
        </a:p>
      </dgm:t>
    </dgm:pt>
    <dgm:pt modelId="{F7BCDB5D-BF80-42EB-A50A-F8362F8A4239}" type="sibTrans" cxnId="{B934C996-E248-400D-B6E7-B8DF35D83BCE}">
      <dgm:prSet/>
      <dgm:spPr/>
      <dgm:t>
        <a:bodyPr/>
        <a:lstStyle/>
        <a:p>
          <a:endParaRPr lang="sl-SI"/>
        </a:p>
      </dgm:t>
    </dgm:pt>
    <dgm:pt modelId="{AC182939-9C1C-49CB-8E3F-9B96C8480AC8}">
      <dgm:prSet phldrT="[besedilo]"/>
      <dgm:spPr/>
      <dgm:t>
        <a:bodyPr/>
        <a:lstStyle/>
        <a:p>
          <a:r>
            <a:rPr lang="sl-SI" dirty="0" smtClean="0"/>
            <a:t>50% podjetij pričakuje povečanje naložb v osnovna sredstva</a:t>
          </a:r>
          <a:endParaRPr lang="sl-SI" dirty="0"/>
        </a:p>
      </dgm:t>
    </dgm:pt>
    <dgm:pt modelId="{5FC4E925-46E3-49C6-B325-33C76CE17FBF}" type="parTrans" cxnId="{DD6341E4-5F71-4D9D-B4ED-D6CCBDD5372D}">
      <dgm:prSet/>
      <dgm:spPr/>
      <dgm:t>
        <a:bodyPr/>
        <a:lstStyle/>
        <a:p>
          <a:endParaRPr lang="sl-SI"/>
        </a:p>
      </dgm:t>
    </dgm:pt>
    <dgm:pt modelId="{451D92EF-1EBA-4547-AF5F-6586DB717D41}" type="sibTrans" cxnId="{DD6341E4-5F71-4D9D-B4ED-D6CCBDD5372D}">
      <dgm:prSet/>
      <dgm:spPr/>
      <dgm:t>
        <a:bodyPr/>
        <a:lstStyle/>
        <a:p>
          <a:endParaRPr lang="sl-SI"/>
        </a:p>
      </dgm:t>
    </dgm:pt>
    <dgm:pt modelId="{5EBA68E5-0004-424E-B8AB-D85F78063361}">
      <dgm:prSet phldrT="[besedilo]"/>
      <dgm:spPr/>
      <dgm:t>
        <a:bodyPr/>
        <a:lstStyle/>
        <a:p>
          <a:r>
            <a:rPr lang="sl-SI" dirty="0" smtClean="0"/>
            <a:t>36% podjetij pričakuje povečanje izvoza</a:t>
          </a:r>
          <a:endParaRPr lang="sl-SI" dirty="0"/>
        </a:p>
      </dgm:t>
    </dgm:pt>
    <dgm:pt modelId="{137B95AC-EB5A-44B0-ACE9-F4A8587EA851}" type="parTrans" cxnId="{46585A01-0EF6-4423-BB79-5A3C7A9219A2}">
      <dgm:prSet/>
      <dgm:spPr/>
      <dgm:t>
        <a:bodyPr/>
        <a:lstStyle/>
        <a:p>
          <a:endParaRPr lang="sl-SI"/>
        </a:p>
      </dgm:t>
    </dgm:pt>
    <dgm:pt modelId="{B88155AF-8797-4DDA-B9A2-304F2DDBEE5D}" type="sibTrans" cxnId="{46585A01-0EF6-4423-BB79-5A3C7A9219A2}">
      <dgm:prSet/>
      <dgm:spPr/>
      <dgm:t>
        <a:bodyPr/>
        <a:lstStyle/>
        <a:p>
          <a:endParaRPr lang="sl-SI"/>
        </a:p>
      </dgm:t>
    </dgm:pt>
    <dgm:pt modelId="{9BC1CBC1-8604-41FB-9359-373E824A72DD}" type="pres">
      <dgm:prSet presAssocID="{6CE9E778-C101-4E2A-8648-48E6E1596D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FC677FAE-AB96-462C-B38C-2EE9204EA1A7}" type="pres">
      <dgm:prSet presAssocID="{6CE9E778-C101-4E2A-8648-48E6E1596D8F}" presName="cycle" presStyleCnt="0"/>
      <dgm:spPr/>
      <dgm:t>
        <a:bodyPr/>
        <a:lstStyle/>
        <a:p>
          <a:endParaRPr lang="sl-SI"/>
        </a:p>
      </dgm:t>
    </dgm:pt>
    <dgm:pt modelId="{83B39221-F9CD-4985-BF21-339D1FA50D76}" type="pres">
      <dgm:prSet presAssocID="{C4D26D5B-777F-448D-BE7F-8DC37DC0D1F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4116AC4-7A8E-4977-A072-C51B014A94B6}" type="pres">
      <dgm:prSet presAssocID="{CDF3D8C3-B9F5-423B-BF6B-B4A5176D67A4}" presName="sibTransFirstNode" presStyleLbl="bgShp" presStyleIdx="0" presStyleCnt="1"/>
      <dgm:spPr/>
      <dgm:t>
        <a:bodyPr/>
        <a:lstStyle/>
        <a:p>
          <a:endParaRPr lang="sl-SI"/>
        </a:p>
      </dgm:t>
    </dgm:pt>
    <dgm:pt modelId="{63196DF9-D6A8-4328-B1F2-976C9A754B09}" type="pres">
      <dgm:prSet presAssocID="{B2D3A236-B26F-4EF9-A144-74793A371EB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2A461E5-0B65-4076-8914-B8B2504E3022}" type="pres">
      <dgm:prSet presAssocID="{294F96FE-64EF-4B15-A5D9-856D6A653F4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C5D881-D7FB-47D8-85AA-4FABFBDEF550}" type="pres">
      <dgm:prSet presAssocID="{AC182939-9C1C-49CB-8E3F-9B96C8480AC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BD4A273-F974-458D-A18D-1FC62020DB14}" type="pres">
      <dgm:prSet presAssocID="{5EBA68E5-0004-424E-B8AB-D85F7806336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3C01A1D-1AF8-4E92-BE03-BA1A1420C28F}" type="presOf" srcId="{6CE9E778-C101-4E2A-8648-48E6E1596D8F}" destId="{9BC1CBC1-8604-41FB-9359-373E824A72DD}" srcOrd="0" destOrd="0" presId="urn:microsoft.com/office/officeart/2005/8/layout/cycle3"/>
    <dgm:cxn modelId="{46585A01-0EF6-4423-BB79-5A3C7A9219A2}" srcId="{6CE9E778-C101-4E2A-8648-48E6E1596D8F}" destId="{5EBA68E5-0004-424E-B8AB-D85F78063361}" srcOrd="4" destOrd="0" parTransId="{137B95AC-EB5A-44B0-ACE9-F4A8587EA851}" sibTransId="{B88155AF-8797-4DDA-B9A2-304F2DDBEE5D}"/>
    <dgm:cxn modelId="{C2DB3B99-5B8B-4221-B82B-2979A9B38D97}" srcId="{6CE9E778-C101-4E2A-8648-48E6E1596D8F}" destId="{C4D26D5B-777F-448D-BE7F-8DC37DC0D1F0}" srcOrd="0" destOrd="0" parTransId="{4578DC86-94D2-43B1-B46E-CE07F132F407}" sibTransId="{CDF3D8C3-B9F5-423B-BF6B-B4A5176D67A4}"/>
    <dgm:cxn modelId="{46740E04-34D7-4060-BD08-A1BEE5C9E3E5}" type="presOf" srcId="{B2D3A236-B26F-4EF9-A144-74793A371EBC}" destId="{63196DF9-D6A8-4328-B1F2-976C9A754B09}" srcOrd="0" destOrd="0" presId="urn:microsoft.com/office/officeart/2005/8/layout/cycle3"/>
    <dgm:cxn modelId="{E132B1F4-13CE-4023-A33A-93CCF141F230}" type="presOf" srcId="{CDF3D8C3-B9F5-423B-BF6B-B4A5176D67A4}" destId="{74116AC4-7A8E-4977-A072-C51B014A94B6}" srcOrd="0" destOrd="0" presId="urn:microsoft.com/office/officeart/2005/8/layout/cycle3"/>
    <dgm:cxn modelId="{DD6341E4-5F71-4D9D-B4ED-D6CCBDD5372D}" srcId="{6CE9E778-C101-4E2A-8648-48E6E1596D8F}" destId="{AC182939-9C1C-49CB-8E3F-9B96C8480AC8}" srcOrd="3" destOrd="0" parTransId="{5FC4E925-46E3-49C6-B325-33C76CE17FBF}" sibTransId="{451D92EF-1EBA-4547-AF5F-6586DB717D41}"/>
    <dgm:cxn modelId="{186125C6-7877-4D69-A38C-820D1D3F6B08}" srcId="{6CE9E778-C101-4E2A-8648-48E6E1596D8F}" destId="{B2D3A236-B26F-4EF9-A144-74793A371EBC}" srcOrd="1" destOrd="0" parTransId="{0387AAA9-61E6-4E38-A8FB-217FFD349EFC}" sibTransId="{9DC69E19-42AA-4552-B952-58D723BA26B6}"/>
    <dgm:cxn modelId="{72EC3D99-5A1A-4C75-9788-1690B1BA0C2A}" type="presOf" srcId="{5EBA68E5-0004-424E-B8AB-D85F78063361}" destId="{3BD4A273-F974-458D-A18D-1FC62020DB14}" srcOrd="0" destOrd="0" presId="urn:microsoft.com/office/officeart/2005/8/layout/cycle3"/>
    <dgm:cxn modelId="{B934C996-E248-400D-B6E7-B8DF35D83BCE}" srcId="{6CE9E778-C101-4E2A-8648-48E6E1596D8F}" destId="{294F96FE-64EF-4B15-A5D9-856D6A653F41}" srcOrd="2" destOrd="0" parTransId="{906F07A3-5CC6-4B56-8152-CD6338567296}" sibTransId="{F7BCDB5D-BF80-42EB-A50A-F8362F8A4239}"/>
    <dgm:cxn modelId="{A0607551-9D0D-4957-A323-62E0D7AA4E7B}" type="presOf" srcId="{AC182939-9C1C-49CB-8E3F-9B96C8480AC8}" destId="{BEC5D881-D7FB-47D8-85AA-4FABFBDEF550}" srcOrd="0" destOrd="0" presId="urn:microsoft.com/office/officeart/2005/8/layout/cycle3"/>
    <dgm:cxn modelId="{37FE2935-55C2-477E-9B77-10282D984EE6}" type="presOf" srcId="{294F96FE-64EF-4B15-A5D9-856D6A653F41}" destId="{A2A461E5-0B65-4076-8914-B8B2504E3022}" srcOrd="0" destOrd="0" presId="urn:microsoft.com/office/officeart/2005/8/layout/cycle3"/>
    <dgm:cxn modelId="{5FD2609A-11EA-4F29-92FD-4E895C5A78E1}" type="presOf" srcId="{C4D26D5B-777F-448D-BE7F-8DC37DC0D1F0}" destId="{83B39221-F9CD-4985-BF21-339D1FA50D76}" srcOrd="0" destOrd="0" presId="urn:microsoft.com/office/officeart/2005/8/layout/cycle3"/>
    <dgm:cxn modelId="{FD67AEA4-2F93-489A-A9FA-B3B410CB950D}" type="presParOf" srcId="{9BC1CBC1-8604-41FB-9359-373E824A72DD}" destId="{FC677FAE-AB96-462C-B38C-2EE9204EA1A7}" srcOrd="0" destOrd="0" presId="urn:microsoft.com/office/officeart/2005/8/layout/cycle3"/>
    <dgm:cxn modelId="{3F2BF63D-AA5C-44BF-BBDD-D470C4E5E58A}" type="presParOf" srcId="{FC677FAE-AB96-462C-B38C-2EE9204EA1A7}" destId="{83B39221-F9CD-4985-BF21-339D1FA50D76}" srcOrd="0" destOrd="0" presId="urn:microsoft.com/office/officeart/2005/8/layout/cycle3"/>
    <dgm:cxn modelId="{9129F693-E02B-4596-BF74-3F889715DF4A}" type="presParOf" srcId="{FC677FAE-AB96-462C-B38C-2EE9204EA1A7}" destId="{74116AC4-7A8E-4977-A072-C51B014A94B6}" srcOrd="1" destOrd="0" presId="urn:microsoft.com/office/officeart/2005/8/layout/cycle3"/>
    <dgm:cxn modelId="{C9F4B3D3-20E0-4286-9877-A92E3253ADB3}" type="presParOf" srcId="{FC677FAE-AB96-462C-B38C-2EE9204EA1A7}" destId="{63196DF9-D6A8-4328-B1F2-976C9A754B09}" srcOrd="2" destOrd="0" presId="urn:microsoft.com/office/officeart/2005/8/layout/cycle3"/>
    <dgm:cxn modelId="{9AF7DE4A-D85B-42EA-A65C-983CD5B343F8}" type="presParOf" srcId="{FC677FAE-AB96-462C-B38C-2EE9204EA1A7}" destId="{A2A461E5-0B65-4076-8914-B8B2504E3022}" srcOrd="3" destOrd="0" presId="urn:microsoft.com/office/officeart/2005/8/layout/cycle3"/>
    <dgm:cxn modelId="{6E6ADED4-25B7-49EF-8C77-FC26DF184616}" type="presParOf" srcId="{FC677FAE-AB96-462C-B38C-2EE9204EA1A7}" destId="{BEC5D881-D7FB-47D8-85AA-4FABFBDEF550}" srcOrd="4" destOrd="0" presId="urn:microsoft.com/office/officeart/2005/8/layout/cycle3"/>
    <dgm:cxn modelId="{FE165426-65F7-4FF0-A612-D9636D4EB401}" type="presParOf" srcId="{FC677FAE-AB96-462C-B38C-2EE9204EA1A7}" destId="{3BD4A273-F974-458D-A18D-1FC62020DB1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8B09-DC18-4970-B02E-2C1B48C3695B}" type="datetimeFigureOut">
              <a:rPr lang="sl-SI" smtClean="0"/>
              <a:pPr/>
              <a:t>17.12.2014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303B-9A2B-4CB5-8418-9FAE4BA4D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8B09-DC18-4970-B02E-2C1B48C3695B}" type="datetimeFigureOut">
              <a:rPr lang="sl-SI" smtClean="0"/>
              <a:pPr/>
              <a:t>17.12.2014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303B-9A2B-4CB5-8418-9FAE4BA4DA07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7" name="Raven povezovalnik 6"/>
          <p:cNvCxnSpPr/>
          <p:nvPr userDrawn="1"/>
        </p:nvCxnSpPr>
        <p:spPr>
          <a:xfrm>
            <a:off x="467544" y="1484784"/>
            <a:ext cx="82089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 userDrawn="1"/>
        </p:nvCxnSpPr>
        <p:spPr>
          <a:xfrm>
            <a:off x="467544" y="1556792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8B09-DC18-4970-B02E-2C1B48C3695B}" type="datetimeFigureOut">
              <a:rPr lang="sl-SI" smtClean="0"/>
              <a:pPr/>
              <a:t>17.12.2014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303B-9A2B-4CB5-8418-9FAE4BA4D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8B09-DC18-4970-B02E-2C1B48C3695B}" type="datetimeFigureOut">
              <a:rPr lang="sl-SI" smtClean="0"/>
              <a:pPr/>
              <a:t>17.12.2014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303B-9A2B-4CB5-8418-9FAE4BA4DA07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467544" y="1484784"/>
            <a:ext cx="82089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 userDrawn="1"/>
        </p:nvCxnSpPr>
        <p:spPr>
          <a:xfrm>
            <a:off x="467544" y="1556792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en konektor 9"/>
          <p:cNvCxnSpPr/>
          <p:nvPr userDrawn="1"/>
        </p:nvCxnSpPr>
        <p:spPr>
          <a:xfrm>
            <a:off x="467544" y="6093296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 descr="Triglav_Rysy_logo_low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26717" y="6120680"/>
            <a:ext cx="1349739" cy="692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8B09-DC18-4970-B02E-2C1B48C3695B}" type="datetimeFigureOut">
              <a:rPr lang="sl-SI" smtClean="0"/>
              <a:pPr/>
              <a:t>17.12.2014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303B-9A2B-4CB5-8418-9FAE4BA4D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8B09-DC18-4970-B02E-2C1B48C3695B}" type="datetimeFigureOut">
              <a:rPr lang="sl-SI" smtClean="0"/>
              <a:pPr/>
              <a:t>17.12.2014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303B-9A2B-4CB5-8418-9FAE4BA4DA07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467544" y="1484784"/>
            <a:ext cx="82089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 userDrawn="1"/>
        </p:nvCxnSpPr>
        <p:spPr>
          <a:xfrm>
            <a:off x="467544" y="1556792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8B09-DC18-4970-B02E-2C1B48C3695B}" type="datetimeFigureOut">
              <a:rPr lang="sl-SI" smtClean="0"/>
              <a:pPr/>
              <a:t>17.12.2014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303B-9A2B-4CB5-8418-9FAE4BA4DA07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Raven povezovalnik 9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 userDrawn="1"/>
        </p:nvCxnSpPr>
        <p:spPr>
          <a:xfrm>
            <a:off x="467544" y="1484784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8B09-DC18-4970-B02E-2C1B48C3695B}" type="datetimeFigureOut">
              <a:rPr lang="sl-SI" smtClean="0"/>
              <a:pPr/>
              <a:t>17.12.2014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303B-9A2B-4CB5-8418-9FAE4BA4DA07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6" name="Raven povezovalnik 5"/>
          <p:cNvCxnSpPr/>
          <p:nvPr userDrawn="1"/>
        </p:nvCxnSpPr>
        <p:spPr>
          <a:xfrm>
            <a:off x="467544" y="1484784"/>
            <a:ext cx="82089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 userDrawn="1"/>
        </p:nvCxnSpPr>
        <p:spPr>
          <a:xfrm>
            <a:off x="467544" y="1556792"/>
            <a:ext cx="8208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8B09-DC18-4970-B02E-2C1B48C3695B}" type="datetimeFigureOut">
              <a:rPr lang="sl-SI" smtClean="0"/>
              <a:pPr/>
              <a:t>17.12.2014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303B-9A2B-4CB5-8418-9FAE4BA4D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8B09-DC18-4970-B02E-2C1B48C3695B}" type="datetimeFigureOut">
              <a:rPr lang="sl-SI" smtClean="0"/>
              <a:pPr/>
              <a:t>17.12.2014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303B-9A2B-4CB5-8418-9FAE4BA4D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8B09-DC18-4970-B02E-2C1B48C3695B}" type="datetimeFigureOut">
              <a:rPr lang="sl-SI" smtClean="0"/>
              <a:pPr/>
              <a:t>17.12.2014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303B-9A2B-4CB5-8418-9FAE4BA4D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8B09-DC18-4970-B02E-2C1B48C3695B}" type="datetimeFigureOut">
              <a:rPr lang="sl-SI" smtClean="0"/>
              <a:pPr/>
              <a:t>17.12.2014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E303B-9A2B-4CB5-8418-9FAE4BA4DA0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mailto:office@triglav-rysy.eu" TargetMode="External"/><Relationship Id="rId7" Type="http://schemas.openxmlformats.org/officeDocument/2006/relationships/image" Target="../media/image12.jpeg"/><Relationship Id="rId2" Type="http://schemas.openxmlformats.org/officeDocument/2006/relationships/hyperlink" Target="mailto:triglav.rysy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triglav-rysy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57718" y="3212976"/>
            <a:ext cx="6552728" cy="1470025"/>
          </a:xfrm>
        </p:spPr>
        <p:txBody>
          <a:bodyPr>
            <a:normAutofit/>
          </a:bodyPr>
          <a:lstStyle/>
          <a:p>
            <a:pPr algn="l"/>
            <a:r>
              <a:rPr lang="sl-SI" sz="3600" b="1" dirty="0">
                <a:solidFill>
                  <a:srgbClr val="C00000"/>
                </a:solidFill>
              </a:rPr>
              <a:t>Vloga </a:t>
            </a:r>
            <a:r>
              <a:rPr lang="sl-SI" sz="3600" b="1" dirty="0" smtClean="0">
                <a:solidFill>
                  <a:srgbClr val="C00000"/>
                </a:solidFill>
              </a:rPr>
              <a:t>poljsko </a:t>
            </a:r>
            <a:r>
              <a:rPr lang="sl-SI" sz="3600" b="1" dirty="0">
                <a:solidFill>
                  <a:srgbClr val="C00000"/>
                </a:solidFill>
              </a:rPr>
              <a:t>– slovenskega poslovnega kluba Triglav - </a:t>
            </a:r>
            <a:r>
              <a:rPr lang="sl-SI" sz="3600" b="1" dirty="0" err="1">
                <a:solidFill>
                  <a:srgbClr val="C00000"/>
                </a:solidFill>
              </a:rPr>
              <a:t>Rysy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139952" y="55785"/>
            <a:ext cx="487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Gospodarska </a:t>
            </a: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zbornica 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Slovenije:</a:t>
            </a:r>
          </a:p>
          <a:p>
            <a:pPr algn="r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POLJSKA </a:t>
            </a: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dežela priložnosti za slovenska </a:t>
            </a:r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podjetja</a:t>
            </a:r>
            <a:endParaRPr lang="sl-S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Slika 8" descr="Triglav_Rysy_logo_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3507743" cy="1800200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4726394" y="4797152"/>
            <a:ext cx="2904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Matej Hojnik,</a:t>
            </a:r>
          </a:p>
          <a:p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Predsednik poslovnega kluba</a:t>
            </a:r>
            <a:endParaRPr lang="sl-S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0" y="6488668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Ljubljana, 17.12.2014</a:t>
            </a:r>
            <a:endParaRPr lang="sl-S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rgbClr val="C00000"/>
                </a:solidFill>
              </a:rPr>
              <a:t>Napovedi za podjetja </a:t>
            </a:r>
            <a:endParaRPr lang="sl-SI" dirty="0">
              <a:solidFill>
                <a:srgbClr val="C00000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50411650"/>
              </p:ext>
            </p:extLst>
          </p:nvPr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Aktivnosti Poslovnega kluba v letošnjem letu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57200" y="1484784"/>
            <a:ext cx="4546848" cy="47091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dirty="0" smtClean="0"/>
              <a:t>Srečanje z ženami predstavnikov slovenskih podjetij ob dnevu žena z okroglo mizo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dirty="0" smtClean="0"/>
              <a:t>Srečanje z ministrom za gospodarski razvoj in tehnologijo RS in gospodarstveniki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dirty="0" smtClean="0"/>
              <a:t>Srečanje z njegovo ekscelenco, slovenskim veleposlanikom na Poljskem ob slovenskem dnevu državnosti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dirty="0" smtClean="0"/>
              <a:t>Ekonomski forum v </a:t>
            </a:r>
            <a:r>
              <a:rPr lang="sl-SI" dirty="0" err="1" smtClean="0"/>
              <a:t>Krynici</a:t>
            </a:r>
            <a:endParaRPr lang="sl-SI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l-SI" dirty="0" smtClean="0"/>
              <a:t>Integracija slovenskih in poljskih podjetij ter srečanje z </a:t>
            </a:r>
            <a:r>
              <a:rPr lang="sl-SI" dirty="0"/>
              <a:t>njegovo </a:t>
            </a:r>
            <a:r>
              <a:rPr lang="sl-SI" dirty="0" smtClean="0"/>
              <a:t>ekscelenco, novim veleposlanikom republike Slovenije v Varšavi</a:t>
            </a:r>
            <a:endParaRPr lang="sl-SI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1674" r="6504"/>
          <a:stretch/>
        </p:blipFill>
        <p:spPr bwMode="auto">
          <a:xfrm>
            <a:off x="5120509" y="1844824"/>
            <a:ext cx="3458728" cy="161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5"/>
          <a:stretch/>
        </p:blipFill>
        <p:spPr bwMode="auto">
          <a:xfrm>
            <a:off x="5124354" y="3861048"/>
            <a:ext cx="3458728" cy="192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791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triglav-rysy.eu/images/galeria/Kulturni_vecer_Lodz/SAM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910">
            <a:off x="5678886" y="3837535"/>
            <a:ext cx="2874665" cy="161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Naša podpora podjetjem in posameznikom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sl-SI" sz="2000" dirty="0"/>
              <a:t>Pomoč pri </a:t>
            </a:r>
            <a:r>
              <a:rPr lang="sl-SI" sz="2000" dirty="0" smtClean="0"/>
              <a:t>kontaktih </a:t>
            </a:r>
            <a:r>
              <a:rPr lang="sl-SI" sz="2000" dirty="0"/>
              <a:t>ter poslovnem partnerstvu -  smo kompetentni za profesionalno organiziranje poslovnih </a:t>
            </a:r>
            <a:r>
              <a:rPr lang="sl-SI" sz="2000" dirty="0" smtClean="0"/>
              <a:t>sestankov.</a:t>
            </a:r>
          </a:p>
          <a:p>
            <a:pPr>
              <a:spcAft>
                <a:spcPts val="600"/>
              </a:spcAft>
            </a:pPr>
            <a:r>
              <a:rPr lang="sl-SI" sz="2000" dirty="0"/>
              <a:t>Organizacija in sodelovanje pri kulturnih, športnih in turističnih dogodkih.</a:t>
            </a:r>
          </a:p>
          <a:p>
            <a:pPr>
              <a:spcAft>
                <a:spcPts val="600"/>
              </a:spcAft>
            </a:pPr>
            <a:r>
              <a:rPr lang="sl-SI" sz="2000" dirty="0" smtClean="0"/>
              <a:t>Pomoč aktualnim </a:t>
            </a:r>
            <a:r>
              <a:rPr lang="sl-SI" sz="2000" dirty="0"/>
              <a:t>in bodočim članom </a:t>
            </a:r>
            <a:r>
              <a:rPr lang="sl-SI" sz="2000" dirty="0" smtClean="0"/>
              <a:t>Poslovnega kluba </a:t>
            </a:r>
            <a:r>
              <a:rPr lang="sl-SI" sz="2000" dirty="0"/>
              <a:t>ter njihovih družin pri adaptaciji v novem </a:t>
            </a:r>
            <a:r>
              <a:rPr lang="sl-SI" sz="2000" dirty="0" smtClean="0"/>
              <a:t>okolju.</a:t>
            </a:r>
            <a:endParaRPr lang="sl-SI" sz="2000" dirty="0"/>
          </a:p>
          <a:p>
            <a:pPr>
              <a:spcAft>
                <a:spcPts val="600"/>
              </a:spcAft>
            </a:pPr>
            <a:r>
              <a:rPr lang="sl-SI" sz="2000" dirty="0" smtClean="0"/>
              <a:t>Sodelovanje </a:t>
            </a:r>
            <a:r>
              <a:rPr lang="sl-SI" sz="2000" dirty="0"/>
              <a:t>z </a:t>
            </a:r>
            <a:r>
              <a:rPr lang="sl-SI" sz="2000" dirty="0" smtClean="0"/>
              <a:t>predstavniki </a:t>
            </a:r>
            <a:r>
              <a:rPr lang="sl-SI" sz="2000" dirty="0"/>
              <a:t>v diplomaciji</a:t>
            </a:r>
            <a:r>
              <a:rPr lang="sl-SI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sl-SI" sz="2000" dirty="0" smtClean="0"/>
              <a:t>Nudenje informacij o poslovnem okolju Poljske, </a:t>
            </a:r>
            <a:r>
              <a:rPr lang="sl-SI" sz="2000" dirty="0"/>
              <a:t>pomoč pri </a:t>
            </a:r>
            <a:r>
              <a:rPr lang="sl-SI" sz="2000" dirty="0" smtClean="0"/>
              <a:t>pridobivanju stikov s podjetji, </a:t>
            </a:r>
            <a:r>
              <a:rPr lang="sl-SI" sz="2000" dirty="0"/>
              <a:t>podpora pri </a:t>
            </a:r>
            <a:r>
              <a:rPr lang="sl-SI" sz="2000" dirty="0" smtClean="0"/>
              <a:t>iskanju poslovnih priložnosti</a:t>
            </a:r>
          </a:p>
          <a:p>
            <a:pPr>
              <a:spcAft>
                <a:spcPts val="600"/>
              </a:spcAft>
            </a:pPr>
            <a:r>
              <a:rPr lang="sl-SI" sz="2000" dirty="0" smtClean="0"/>
              <a:t>Druge aktivnosti, prilagojene individualnim potrebam posameznim podjetjem</a:t>
            </a:r>
            <a:endParaRPr lang="sl-SI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5"/>
          <a:stretch/>
        </p:blipFill>
        <p:spPr bwMode="auto">
          <a:xfrm rot="20916070">
            <a:off x="5362398" y="2190220"/>
            <a:ext cx="2939576" cy="1733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04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>
                <a:solidFill>
                  <a:srgbClr val="C00000"/>
                </a:solidFill>
              </a:rPr>
              <a:t>Kontaktirajte</a:t>
            </a:r>
            <a:r>
              <a:rPr lang="sl-SI" dirty="0">
                <a:solidFill>
                  <a:srgbClr val="C00000"/>
                </a:solidFill>
              </a:rPr>
              <a:t> nas, tukaj smo za vas</a:t>
            </a:r>
            <a:r>
              <a:rPr lang="sl-SI" dirty="0" smtClean="0">
                <a:solidFill>
                  <a:srgbClr val="C00000"/>
                </a:solidFill>
              </a:rPr>
              <a:t>!	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>
          <a:xfrm>
            <a:off x="457200" y="1600200"/>
            <a:ext cx="5427565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sl-SI" sz="1800" dirty="0" smtClean="0"/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sl-SI" sz="1800" dirty="0" smtClean="0"/>
              <a:t>Poslovni klub Triglav – </a:t>
            </a:r>
            <a:r>
              <a:rPr lang="sl-SI" sz="1800" dirty="0" err="1" smtClean="0"/>
              <a:t>Rysy</a:t>
            </a:r>
            <a:endParaRPr lang="sl-SI" sz="1800" dirty="0" smtClean="0"/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sl-SI" sz="1800" dirty="0"/>
              <a:t>Matej Hojnik, Urška Leban</a:t>
            </a:r>
            <a:br>
              <a:rPr lang="sl-SI" sz="1800" dirty="0"/>
            </a:br>
            <a:endParaRPr lang="sl-SI" sz="1800" dirty="0" smtClean="0"/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sl-SI" sz="1800" dirty="0" err="1" smtClean="0"/>
              <a:t>Drewnowska</a:t>
            </a:r>
            <a:r>
              <a:rPr lang="sl-SI" sz="1800" dirty="0" smtClean="0"/>
              <a:t> </a:t>
            </a:r>
            <a:r>
              <a:rPr lang="sl-SI" sz="1800" dirty="0"/>
              <a:t>43</a:t>
            </a:r>
            <a:br>
              <a:rPr lang="sl-SI" sz="1800" dirty="0"/>
            </a:br>
            <a:r>
              <a:rPr lang="sl-SI" sz="1800" dirty="0"/>
              <a:t>91-002 </a:t>
            </a:r>
            <a:r>
              <a:rPr lang="sl-SI" sz="1800" dirty="0" smtClean="0"/>
              <a:t>Lodž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sl-SI" sz="1800" dirty="0" smtClean="0"/>
              <a:t>Poljska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 smtClean="0"/>
              <a:t>Tel: </a:t>
            </a:r>
            <a:r>
              <a:rPr lang="sl-SI" sz="1800" dirty="0"/>
              <a:t>00 48 426 540 070</a:t>
            </a:r>
            <a:br>
              <a:rPr lang="sl-SI" sz="1800" dirty="0"/>
            </a:br>
            <a:r>
              <a:rPr lang="sl-SI" sz="1800" dirty="0" err="1" smtClean="0"/>
              <a:t>Fax</a:t>
            </a:r>
            <a:r>
              <a:rPr lang="sl-SI" sz="1800" dirty="0"/>
              <a:t>: 00 48 426 540 </a:t>
            </a:r>
            <a:r>
              <a:rPr lang="sl-SI" sz="1800" dirty="0" smtClean="0"/>
              <a:t>290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 err="1" smtClean="0"/>
              <a:t>Email</a:t>
            </a:r>
            <a:r>
              <a:rPr lang="sl-SI" sz="1800" dirty="0"/>
              <a:t>: </a:t>
            </a:r>
            <a:r>
              <a:rPr lang="sl-SI" sz="1800" dirty="0" err="1">
                <a:hlinkClick r:id="rId2"/>
              </a:rPr>
              <a:t>triglav.rysy@gmail.com</a:t>
            </a:r>
            <a:r>
              <a:rPr lang="sl-SI" sz="1800" dirty="0"/>
              <a:t>, </a:t>
            </a:r>
            <a:r>
              <a:rPr lang="sl-SI" sz="1800" dirty="0" err="1">
                <a:hlinkClick r:id="rId3"/>
              </a:rPr>
              <a:t>office</a:t>
            </a:r>
            <a:r>
              <a:rPr lang="sl-SI" sz="1800" dirty="0">
                <a:hlinkClick r:id="rId3"/>
              </a:rPr>
              <a:t>@triglav-</a:t>
            </a:r>
            <a:r>
              <a:rPr lang="sl-SI" sz="1800" dirty="0" err="1">
                <a:hlinkClick r:id="rId3"/>
              </a:rPr>
              <a:t>rysy.eu</a:t>
            </a:r>
            <a:r>
              <a:rPr lang="sl-SI" sz="1800" dirty="0"/>
              <a:t/>
            </a:r>
            <a:br>
              <a:rPr lang="sl-SI" sz="1800" dirty="0"/>
            </a:br>
            <a:r>
              <a:rPr lang="sl-SI" sz="1800" dirty="0" smtClean="0"/>
              <a:t>Splet:</a:t>
            </a:r>
            <a:r>
              <a:rPr lang="sl-SI" sz="1800" dirty="0"/>
              <a:t> </a:t>
            </a:r>
            <a:r>
              <a:rPr lang="sl-SI" sz="1800" dirty="0" err="1" smtClean="0">
                <a:hlinkClick r:id="rId4"/>
              </a:rPr>
              <a:t>www.triglav</a:t>
            </a:r>
            <a:r>
              <a:rPr lang="sl-SI" sz="1800" dirty="0" smtClean="0">
                <a:hlinkClick r:id="rId4"/>
              </a:rPr>
              <a:t>-</a:t>
            </a:r>
            <a:r>
              <a:rPr lang="sl-SI" sz="1800" dirty="0" err="1" smtClean="0">
                <a:hlinkClick r:id="rId4"/>
              </a:rPr>
              <a:t>rysy.eu</a:t>
            </a:r>
            <a:endParaRPr lang="sl-SI" sz="1800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sl-SI" sz="1800" dirty="0" smtClean="0"/>
          </a:p>
        </p:txBody>
      </p:sp>
      <p:pic>
        <p:nvPicPr>
          <p:cNvPr id="9" name="Slika 8" descr="triglav-national-park-slovenia-julian-al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087251"/>
            <a:ext cx="1246799" cy="8376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Slika 11" descr="1363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3599419"/>
            <a:ext cx="1326191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Slika 12" descr="stock-footage-creased-polish-satin-flag-with-visible-wrinkle-and-seam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4181" y="4103475"/>
            <a:ext cx="1521598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Slika 13" descr="slovenia-flag_7037184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75943" y="2591306"/>
            <a:ext cx="1487029" cy="8376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rgbClr val="C00000"/>
                </a:solidFill>
              </a:rPr>
              <a:t>Predstavitev Poslovnega kluba</a:t>
            </a:r>
            <a:endParaRPr lang="sl-SI" dirty="0">
              <a:solidFill>
                <a:srgbClr val="C00000"/>
              </a:solidFill>
            </a:endParaRPr>
          </a:p>
        </p:txBody>
      </p:sp>
      <p:graphicFrame>
        <p:nvGraphicFramePr>
          <p:cNvPr id="8" name="Ograd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368327"/>
              </p:ext>
            </p:extLst>
          </p:nvPr>
        </p:nvGraphicFramePr>
        <p:xfrm>
          <a:off x="467544" y="1700808"/>
          <a:ext cx="8208912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rgbClr val="C00000"/>
                </a:solidFill>
              </a:rPr>
              <a:t>Misija Poslovnega kluba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sl-SI" dirty="0" smtClean="0"/>
              <a:t>Utrjevanje in poglabljanje medsebojnega sodelovanja </a:t>
            </a:r>
            <a:endParaRPr lang="sl-SI" dirty="0"/>
          </a:p>
          <a:p>
            <a:pPr lvl="0">
              <a:lnSpc>
                <a:spcPct val="150000"/>
              </a:lnSpc>
            </a:pPr>
            <a:r>
              <a:rPr lang="sl-SI" dirty="0" smtClean="0"/>
              <a:t>Promoviranje slovenskega gospodarstva </a:t>
            </a:r>
            <a:endParaRPr lang="sl-SI" dirty="0"/>
          </a:p>
          <a:p>
            <a:pPr lvl="0">
              <a:lnSpc>
                <a:spcPct val="150000"/>
              </a:lnSpc>
            </a:pPr>
            <a:r>
              <a:rPr lang="sl-SI" dirty="0" smtClean="0"/>
              <a:t>Skrb za razvoj slovenskih podjetij, delujočih na Poljskem</a:t>
            </a:r>
            <a:endParaRPr lang="sl-SI" dirty="0"/>
          </a:p>
          <a:p>
            <a:pPr lvl="0">
              <a:lnSpc>
                <a:spcPct val="150000"/>
              </a:lnSpc>
            </a:pPr>
            <a:r>
              <a:rPr lang="sl-SI" dirty="0" smtClean="0"/>
              <a:t>Pomoč pri strokovnem izpopolnjevanju gospodarstvenikov </a:t>
            </a:r>
            <a:endParaRPr lang="sl-SI" dirty="0"/>
          </a:p>
          <a:p>
            <a:pPr lvl="0">
              <a:lnSpc>
                <a:spcPct val="150000"/>
              </a:lnSpc>
            </a:pPr>
            <a:r>
              <a:rPr lang="sl-SI" dirty="0" smtClean="0"/>
              <a:t>Nudenje pomoči pri navezavi stikov s potencialnimi poslovnimi partnerji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rgbClr val="C00000"/>
                </a:solidFill>
              </a:rPr>
              <a:t>Cilji Poslovnega kluba</a:t>
            </a:r>
            <a:endParaRPr lang="sl-SI" dirty="0">
              <a:solidFill>
                <a:srgbClr val="C00000"/>
              </a:solidFill>
            </a:endParaRPr>
          </a:p>
        </p:txBody>
      </p:sp>
      <p:graphicFrame>
        <p:nvGraphicFramePr>
          <p:cNvPr id="9" name="Ograda vsebin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088709"/>
              </p:ext>
            </p:extLst>
          </p:nvPr>
        </p:nvGraphicFramePr>
        <p:xfrm>
          <a:off x="539552" y="1556792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rgbClr val="C00000"/>
                </a:solidFill>
              </a:rPr>
              <a:t>Osnovne značilnosti Poljske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6. največje gospodarstvo v EU</a:t>
            </a:r>
          </a:p>
          <a:p>
            <a:r>
              <a:rPr lang="sl-SI" dirty="0" smtClean="0"/>
              <a:t>Pozitivna ekonomska rast od 2010 naprej</a:t>
            </a:r>
          </a:p>
          <a:p>
            <a:r>
              <a:rPr lang="sl-SI" dirty="0" smtClean="0"/>
              <a:t>Spada med “top </a:t>
            </a:r>
            <a:r>
              <a:rPr lang="sl-SI" dirty="0" err="1" smtClean="0"/>
              <a:t>investment</a:t>
            </a:r>
            <a:r>
              <a:rPr lang="sl-SI" dirty="0" smtClean="0"/>
              <a:t>” </a:t>
            </a:r>
            <a:r>
              <a:rPr lang="sl-SI" dirty="0" err="1" smtClean="0"/>
              <a:t>destinacije</a:t>
            </a:r>
            <a:r>
              <a:rPr lang="sl-SI" dirty="0" smtClean="0"/>
              <a:t> v EU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13" name="Slika 12" descr="POWA-zlota44-orco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628800"/>
            <a:ext cx="1691893" cy="11279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http://www.paiz.gov.pl/_img/_templates6/poland_in_fig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6" y="3068960"/>
            <a:ext cx="4572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rgbClr val="C00000"/>
                </a:solidFill>
              </a:rPr>
              <a:t>	  Gospodarstvo na Poljskem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67544" y="6488668"/>
            <a:ext cx="4875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Predstavitev poslovnega kluba Triglav-</a:t>
            </a:r>
            <a:r>
              <a:rPr lang="sl-SI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Rysy		</a:t>
            </a:r>
            <a:r>
              <a:rPr lang="sl-SI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December 2014</a:t>
            </a:r>
            <a:endParaRPr lang="sl-SI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Raven konektor 9"/>
          <p:cNvCxnSpPr/>
          <p:nvPr/>
        </p:nvCxnSpPr>
        <p:spPr>
          <a:xfrm>
            <a:off x="395536" y="5805264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grad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Slika 8" descr="Triglav_Rysy_logo_lo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5934124"/>
            <a:ext cx="1800200" cy="923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rgbClr val="C00000"/>
                </a:solidFill>
              </a:rPr>
              <a:t>Gospodarstvo na Poljskem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endParaRPr lang="sl-SI" sz="2400" dirty="0" smtClean="0"/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sl-SI" sz="2400" dirty="0" smtClean="0"/>
              <a:t>Napoved: nadaljnja dinamična rast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sl-SI" sz="2400" dirty="0" smtClean="0"/>
              <a:t>Ena izmed največjih svetovnih izvoznic potniških in tovornih ladij, pohištva, bakra, koksa, rezil in avtomobilov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sl-SI" dirty="0" smtClean="0"/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11" name="Picture 2" descr="http://images.bwbx.io/cms/2013-11-27/feat_poland49_chart1_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000375" cy="280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rgbClr val="C00000"/>
                </a:solidFill>
              </a:rPr>
              <a:t>Gospodarstvo na Poljskem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sl-SI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graphicFrame>
        <p:nvGraphicFramePr>
          <p:cNvPr id="9" name="Grafikon 8"/>
          <p:cNvGraphicFramePr/>
          <p:nvPr>
            <p:extLst>
              <p:ext uri="{D42A27DB-BD31-4B8C-83A1-F6EECF244321}">
                <p14:modId xmlns:p14="http://schemas.microsoft.com/office/powerpoint/2010/main" val="1337841274"/>
              </p:ext>
            </p:extLst>
          </p:nvPr>
        </p:nvGraphicFramePr>
        <p:xfrm>
          <a:off x="467544" y="1268760"/>
          <a:ext cx="401844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oljeZBesedilom 10"/>
          <p:cNvSpPr txBox="1"/>
          <p:nvPr/>
        </p:nvSpPr>
        <p:spPr>
          <a:xfrm>
            <a:off x="971600" y="1876762"/>
            <a:ext cx="213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Izvozne </a:t>
            </a:r>
            <a:r>
              <a:rPr lang="sl-SI" sz="2000" dirty="0" err="1" smtClean="0"/>
              <a:t>destinacije</a:t>
            </a:r>
            <a:endParaRPr lang="sl-SI" sz="20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796136" y="2740858"/>
            <a:ext cx="1742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Glavni uvozniki</a:t>
            </a:r>
            <a:endParaRPr lang="sl-SI" sz="2000" dirty="0"/>
          </a:p>
        </p:txBody>
      </p:sp>
      <p:graphicFrame>
        <p:nvGraphicFramePr>
          <p:cNvPr id="14" name="Grafikon 13"/>
          <p:cNvGraphicFramePr/>
          <p:nvPr>
            <p:extLst>
              <p:ext uri="{D42A27DB-BD31-4B8C-83A1-F6EECF244321}">
                <p14:modId xmlns:p14="http://schemas.microsoft.com/office/powerpoint/2010/main" val="2631934504"/>
              </p:ext>
            </p:extLst>
          </p:nvPr>
        </p:nvGraphicFramePr>
        <p:xfrm>
          <a:off x="4932040" y="2132856"/>
          <a:ext cx="38164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rgbClr val="C00000"/>
                </a:solidFill>
              </a:rPr>
              <a:t>Napovedi za podjetja 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sl-SI" sz="2400" dirty="0" smtClean="0"/>
              <a:t>Ohranitev nizke obrestne mere, in s tem vpliv na rast naložb (3 % v primerjavi z 0,5 % v 2013)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sl-SI" sz="2400" dirty="0" smtClean="0"/>
              <a:t>Zvišanje potreb uvoza v 2014 za 5,9 % (2013: 1,5 %)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sl-SI" dirty="0" smtClean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13" name="Slika 12"/>
          <p:cNvPicPr/>
          <p:nvPr/>
        </p:nvPicPr>
        <p:blipFill>
          <a:blip r:embed="rId2" cstate="print"/>
          <a:srcRect l="55993" t="46277" r="1484" b="22861"/>
          <a:stretch>
            <a:fillRect/>
          </a:stretch>
        </p:blipFill>
        <p:spPr bwMode="auto">
          <a:xfrm>
            <a:off x="1979712" y="3467224"/>
            <a:ext cx="4896854" cy="244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PoljeZBesedilom 14"/>
          <p:cNvSpPr txBox="1"/>
          <p:nvPr/>
        </p:nvSpPr>
        <p:spPr>
          <a:xfrm>
            <a:off x="2267899" y="314096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/>
              <a:t>Napoved stopnje rasti BDP-ja na Poljskem (v %)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465</Words>
  <Application>Microsoft Office PowerPoint</Application>
  <PresentationFormat>Diaprojekcija na zaslonu (4:3)</PresentationFormat>
  <Paragraphs>78</Paragraphs>
  <Slides>13</Slides>
  <Notes>0</Notes>
  <HiddenSlides>6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Officeova tema</vt:lpstr>
      <vt:lpstr>Vloga poljsko – slovenskega poslovnega kluba Triglav - Rysy</vt:lpstr>
      <vt:lpstr>Predstavitev Poslovnega kluba</vt:lpstr>
      <vt:lpstr>Misija Poslovnega kluba</vt:lpstr>
      <vt:lpstr>Cilji Poslovnega kluba</vt:lpstr>
      <vt:lpstr>Osnovne značilnosti Poljske</vt:lpstr>
      <vt:lpstr>   Gospodarstvo na Poljskem</vt:lpstr>
      <vt:lpstr>Gospodarstvo na Poljskem</vt:lpstr>
      <vt:lpstr>Gospodarstvo na Poljskem</vt:lpstr>
      <vt:lpstr>Napovedi za podjetja </vt:lpstr>
      <vt:lpstr>Napovedi za podjetja </vt:lpstr>
      <vt:lpstr>Aktivnosti Poslovnega kluba v letošnjem letu</vt:lpstr>
      <vt:lpstr>Naša podpora podjetjem in posameznikom</vt:lpstr>
      <vt:lpstr>Kontaktirajte nas, tukaj smo za vas!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klub Triglav-Rysy</dc:title>
  <dc:creator>Barbara</dc:creator>
  <cp:lastModifiedBy>matej hojnik</cp:lastModifiedBy>
  <cp:revision>72</cp:revision>
  <dcterms:created xsi:type="dcterms:W3CDTF">2014-09-25T09:41:21Z</dcterms:created>
  <dcterms:modified xsi:type="dcterms:W3CDTF">2014-12-17T10:40:23Z</dcterms:modified>
</cp:coreProperties>
</file>